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9" r:id="rId25"/>
    <p:sldId id="280" r:id="rId26"/>
  </p:sldIdLst>
  <p:sldSz cx="12192000" cy="6858000"/>
  <p:notesSz cx="7559675" cy="10691813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5" d="100"/>
          <a:sy n="95" d="100"/>
        </p:scale>
        <p:origin x="107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g>
</file>

<file path=ppt/media/image18.jpe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fr-F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6000" b="0" strike="noStrike" spc="-1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lang="fr-FR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6ED077C8-789D-46B1-90EB-E6855951DC17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17/01/2023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026873E0-2D85-4DBD-BE0C-075BB664E728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Cliquez pour éditer le format du plan de texte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Second niveau de plan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Troisième niveau de plan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Quatrième niveau de plan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Cinquième niveau de plan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Sixième niveau de plan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Septième niveau de plan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Modifier les styles du texte du masque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Deuxième niveau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Troisième niveau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Quatrième niveau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Cinquième niveau</a:t>
            </a: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00000"/>
              </a:lnSpc>
            </a:pPr>
            <a:fld id="{90AB503D-7FB6-4671-A990-5EB286D32EB2}" type="datetime">
              <a:rPr lang="fr-FR" sz="1200" b="0" strike="noStrike" spc="-1">
                <a:solidFill>
                  <a:srgbClr val="8B8B8B"/>
                </a:solidFill>
                <a:latin typeface="Calibri"/>
              </a:rPr>
              <a:t>17/01/2023</a:t>
            </a:fld>
            <a:endParaRPr lang="fr-FR" sz="1200" b="0" strike="noStrike" spc="-1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endParaRPr lang="fr-FR" sz="2400" b="0" strike="noStrike" spc="-1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algn="r">
              <a:lnSpc>
                <a:spcPct val="100000"/>
              </a:lnSpc>
            </a:pPr>
            <a:fld id="{13D7D46A-0170-4E45-BDF7-2CEDC76AF039}" type="slidenum">
              <a:rPr lang="fr-FR" sz="1200" b="0" strike="noStrike" spc="-1">
                <a:solidFill>
                  <a:srgbClr val="8B8B8B"/>
                </a:solidFill>
                <a:latin typeface="Calibri"/>
              </a:rPr>
              <a:t>‹N°›</a:t>
            </a:fld>
            <a:endParaRPr lang="fr-FR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eggi.com/" TargetMode="External"/><Relationship Id="rId3" Type="http://schemas.openxmlformats.org/officeDocument/2006/relationships/hyperlink" Target="https://www.thingiverse.com/" TargetMode="External"/><Relationship Id="rId7" Type="http://schemas.openxmlformats.org/officeDocument/2006/relationships/hyperlink" Target="https://www.myminifactory.com/" TargetMode="External"/><Relationship Id="rId2" Type="http://schemas.openxmlformats.org/officeDocument/2006/relationships/hyperlink" Target="https://www.printables.com/" TargetMode="Externa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ults3d.com/" TargetMode="External"/><Relationship Id="rId5" Type="http://schemas.openxmlformats.org/officeDocument/2006/relationships/hyperlink" Target="https://www.traceparts.com/" TargetMode="External"/><Relationship Id="rId4" Type="http://schemas.openxmlformats.org/officeDocument/2006/relationships/hyperlink" Target="https://grabcad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odesk.fr/products/fusion-360/overview" TargetMode="External"/><Relationship Id="rId2" Type="http://schemas.openxmlformats.org/officeDocument/2006/relationships/hyperlink" Target="https://www.freecadweb.org/" TargetMode="Externa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sketchup.co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r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fr-FR" sz="6000" b="0" strike="noStrike" spc="-1">
                <a:solidFill>
                  <a:srgbClr val="000000"/>
                </a:solidFill>
                <a:latin typeface="Calibri Light"/>
              </a:rPr>
              <a:t>L'INK-Elancourt</a:t>
            </a:r>
            <a:endParaRPr lang="fr-FR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Sous-titr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Passeport Impression 3D</a:t>
            </a:r>
            <a:endParaRPr lang="fr-FR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1) Comment choisir son imprimante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En fonction de la taille de sa pièce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Prusa MINI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Volume d’impression 180 mm × 180 mm × 180 mm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Prusa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Volume d’impression 250 mm × 210 mm × 210 mm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Creality 3D CR-10S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Volume d’impression 300 mm × 300 mm × 400 mm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TEVO Tarantula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Volume d’impression 200 mm × 200 mm × 200 mm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En fonction de la disponibilité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2) Comment choisir son plastique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PLA (Acide PolyLactique)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Naturel (biopolymère dérivé des plantes)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Bonne maniabilité post-impression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Inodore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PET-G (Polyéthylène téréphtalate glycol)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Résistance au choc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Excellente flexibilité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Hydrophobe (N'absorbe pas l'eau)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Presque aucune déformation ou rétrécissement</a:t>
            </a:r>
          </a:p>
          <a:p>
            <a:endParaRPr lang="fr-FR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ZoneTexte 3"/>
          <p:cNvSpPr/>
          <p:nvPr/>
        </p:nvSpPr>
        <p:spPr>
          <a:xfrm>
            <a:off x="7039080" y="3942720"/>
            <a:ext cx="4466880" cy="1187640"/>
          </a:xfrm>
          <a:prstGeom prst="rect">
            <a:avLst/>
          </a:prstGeom>
          <a:noFill/>
          <a:ln w="28575">
            <a:solidFill>
              <a:srgbClr val="70AD4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2400" b="1" strike="noStrike" spc="-1">
                <a:solidFill>
                  <a:srgbClr val="000000"/>
                </a:solidFill>
                <a:latin typeface="Calibri"/>
              </a:rPr>
              <a:t>Températures</a:t>
            </a:r>
            <a:endParaRPr lang="fr-FR" sz="24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Tête (hotend/extrusion): </a:t>
            </a:r>
            <a:r>
              <a:rPr lang="fr-FR" sz="2400" b="1" strike="noStrike" spc="-1">
                <a:solidFill>
                  <a:srgbClr val="000000"/>
                </a:solidFill>
                <a:latin typeface="Calibri"/>
              </a:rPr>
              <a:t>235°C</a:t>
            </a:r>
            <a:endParaRPr lang="fr-FR" sz="24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Lit (bed): </a:t>
            </a:r>
            <a:r>
              <a:rPr lang="fr-FR" sz="2400" b="1" strike="noStrike" spc="-1">
                <a:solidFill>
                  <a:srgbClr val="000000"/>
                </a:solidFill>
                <a:latin typeface="Calibri"/>
              </a:rPr>
              <a:t>90°C</a:t>
            </a:r>
            <a:endParaRPr lang="fr-FR" sz="2400" b="0" strike="noStrike" spc="-1">
              <a:latin typeface="Arial"/>
            </a:endParaRPr>
          </a:p>
        </p:txBody>
      </p:sp>
      <p:sp>
        <p:nvSpPr>
          <p:cNvPr id="123" name="ZoneTexte 4"/>
          <p:cNvSpPr/>
          <p:nvPr/>
        </p:nvSpPr>
        <p:spPr>
          <a:xfrm>
            <a:off x="7039080" y="1978200"/>
            <a:ext cx="4466880" cy="1187640"/>
          </a:xfrm>
          <a:prstGeom prst="rect">
            <a:avLst/>
          </a:prstGeom>
          <a:noFill/>
          <a:ln w="28575">
            <a:solidFill>
              <a:srgbClr val="70AD47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2400" b="1" strike="noStrike" spc="-1">
                <a:solidFill>
                  <a:srgbClr val="000000"/>
                </a:solidFill>
                <a:latin typeface="Calibri"/>
              </a:rPr>
              <a:t>Températures</a:t>
            </a:r>
            <a:endParaRPr lang="fr-FR" sz="24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Tête (hotend/extrusion): </a:t>
            </a:r>
            <a:r>
              <a:rPr lang="fr-FR" sz="2400" b="1" strike="noStrike" spc="-1">
                <a:solidFill>
                  <a:srgbClr val="000000"/>
                </a:solidFill>
                <a:latin typeface="Calibri"/>
              </a:rPr>
              <a:t>210°C</a:t>
            </a:r>
            <a:endParaRPr lang="fr-FR" sz="24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Lit (bed): </a:t>
            </a:r>
            <a:r>
              <a:rPr lang="fr-FR" sz="2400" b="1" strike="noStrike" spc="-1">
                <a:solidFill>
                  <a:srgbClr val="000000"/>
                </a:solidFill>
                <a:latin typeface="Calibri"/>
              </a:rPr>
              <a:t>60°C</a:t>
            </a:r>
            <a:endParaRPr lang="fr-FR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6) Remplissage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Espace réservé du contenu 2"/>
          <p:cNvSpPr txBox="1"/>
          <p:nvPr/>
        </p:nvSpPr>
        <p:spPr>
          <a:xfrm>
            <a:off x="838080" y="1825560"/>
            <a:ext cx="11087280" cy="57240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Densité</a:t>
            </a:r>
          </a:p>
        </p:txBody>
      </p:sp>
      <p:sp>
        <p:nvSpPr>
          <p:cNvPr id="126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lang="fr-FR" sz="1800" b="0" strike="noStrike" spc="-1">
              <a:latin typeface="Arial"/>
            </a:endParaRPr>
          </a:p>
        </p:txBody>
      </p:sp>
      <p:pic>
        <p:nvPicPr>
          <p:cNvPr id="127" name="Image 11"/>
          <p:cNvPicPr/>
          <p:nvPr/>
        </p:nvPicPr>
        <p:blipFill>
          <a:blip r:embed="rId2"/>
          <a:stretch/>
        </p:blipFill>
        <p:spPr>
          <a:xfrm>
            <a:off x="0" y="1825560"/>
            <a:ext cx="3522600" cy="3445560"/>
          </a:xfrm>
          <a:prstGeom prst="rect">
            <a:avLst/>
          </a:prstGeom>
          <a:ln w="0">
            <a:noFill/>
          </a:ln>
        </p:spPr>
      </p:pic>
      <p:pic>
        <p:nvPicPr>
          <p:cNvPr id="128" name="Image 12"/>
          <p:cNvPicPr/>
          <p:nvPr/>
        </p:nvPicPr>
        <p:blipFill>
          <a:blip r:embed="rId3"/>
          <a:stretch/>
        </p:blipFill>
        <p:spPr>
          <a:xfrm>
            <a:off x="3103920" y="2027880"/>
            <a:ext cx="3079800" cy="3041280"/>
          </a:xfrm>
          <a:prstGeom prst="rect">
            <a:avLst/>
          </a:prstGeom>
          <a:ln w="0">
            <a:noFill/>
          </a:ln>
        </p:spPr>
      </p:pic>
      <p:pic>
        <p:nvPicPr>
          <p:cNvPr id="129" name="Image 13"/>
          <p:cNvPicPr/>
          <p:nvPr/>
        </p:nvPicPr>
        <p:blipFill>
          <a:blip r:embed="rId4"/>
          <a:stretch/>
        </p:blipFill>
        <p:spPr>
          <a:xfrm>
            <a:off x="5974560" y="2021400"/>
            <a:ext cx="3079800" cy="3041280"/>
          </a:xfrm>
          <a:prstGeom prst="rect">
            <a:avLst/>
          </a:prstGeom>
          <a:ln w="0">
            <a:noFill/>
          </a:ln>
        </p:spPr>
      </p:pic>
      <p:pic>
        <p:nvPicPr>
          <p:cNvPr id="130" name="Image 14"/>
          <p:cNvPicPr/>
          <p:nvPr/>
        </p:nvPicPr>
        <p:blipFill>
          <a:blip r:embed="rId5"/>
          <a:stretch/>
        </p:blipFill>
        <p:spPr>
          <a:xfrm>
            <a:off x="9055080" y="2264040"/>
            <a:ext cx="2757240" cy="2556000"/>
          </a:xfrm>
          <a:prstGeom prst="rect">
            <a:avLst/>
          </a:prstGeom>
          <a:ln w="0">
            <a:noFill/>
          </a:ln>
        </p:spPr>
      </p:pic>
      <p:sp>
        <p:nvSpPr>
          <p:cNvPr id="131" name="ZoneTexte 15"/>
          <p:cNvSpPr/>
          <p:nvPr/>
        </p:nvSpPr>
        <p:spPr>
          <a:xfrm>
            <a:off x="419760" y="5063040"/>
            <a:ext cx="259344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10%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32" name="ZoneTexte 16"/>
          <p:cNvSpPr/>
          <p:nvPr/>
        </p:nvSpPr>
        <p:spPr>
          <a:xfrm>
            <a:off x="3217320" y="5063040"/>
            <a:ext cx="275724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40%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33" name="ZoneTexte 17"/>
          <p:cNvSpPr/>
          <p:nvPr/>
        </p:nvSpPr>
        <p:spPr>
          <a:xfrm>
            <a:off x="6184080" y="4964040"/>
            <a:ext cx="268884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70%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34" name="ZoneTexte 18"/>
          <p:cNvSpPr/>
          <p:nvPr/>
        </p:nvSpPr>
        <p:spPr>
          <a:xfrm>
            <a:off x="9055080" y="4983840"/>
            <a:ext cx="2757240" cy="5472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100%</a:t>
            </a:r>
            <a:endParaRPr lang="fr-FR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fr-FR" sz="1200" b="0" strike="noStrike" spc="-1">
                <a:solidFill>
                  <a:srgbClr val="000000"/>
                </a:solidFill>
                <a:latin typeface="Calibri"/>
              </a:rPr>
              <a:t>Il y a un effet de moiré</a:t>
            </a:r>
            <a:endParaRPr lang="fr-FR" sz="12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6) Remplissage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Espace réservé du contenu 2"/>
          <p:cNvSpPr txBox="1"/>
          <p:nvPr/>
        </p:nvSpPr>
        <p:spPr>
          <a:xfrm>
            <a:off x="827280" y="1498680"/>
            <a:ext cx="11087280" cy="176580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68000" lnSpcReduction="10000"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Pièces simples</a:t>
            </a: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Les motifs "simples" pour les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pièces "simples"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, c'est-à-dire les pièces qui doivent vous aider à valider un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visuel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,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sans contrainte de forme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particulière (maquettes, prototypes non-fonctionnels, modèles...). Elles n'ont pas pour but d'être résistantes ou de subir des contraintes physiques.</a:t>
            </a: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N'oubliez pas que le motif de remplissage est à coupler avec le taux de remplissages ! Dans le cas de pièces simples, on privilégiera un taux de remplissage compris entre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10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et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30%.</a:t>
            </a: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lang="fr-FR" sz="1800" b="0" strike="noStrike" spc="-1">
              <a:latin typeface="Arial"/>
            </a:endParaRPr>
          </a:p>
        </p:txBody>
      </p:sp>
      <p:grpSp>
        <p:nvGrpSpPr>
          <p:cNvPr id="138" name="Groupe 18"/>
          <p:cNvGrpSpPr/>
          <p:nvPr/>
        </p:nvGrpSpPr>
        <p:grpSpPr>
          <a:xfrm>
            <a:off x="-23760" y="3231360"/>
            <a:ext cx="12215520" cy="3074400"/>
            <a:chOff x="-23760" y="3231360"/>
            <a:chExt cx="12215520" cy="3074400"/>
          </a:xfrm>
        </p:grpSpPr>
        <p:grpSp>
          <p:nvGrpSpPr>
            <p:cNvPr id="139" name="Groupe 12"/>
            <p:cNvGrpSpPr/>
            <p:nvPr/>
          </p:nvGrpSpPr>
          <p:grpSpPr>
            <a:xfrm>
              <a:off x="-23760" y="3231360"/>
              <a:ext cx="12215520" cy="3074400"/>
              <a:chOff x="-23760" y="3231360"/>
              <a:chExt cx="12215520" cy="3074400"/>
            </a:xfrm>
          </p:grpSpPr>
          <p:pic>
            <p:nvPicPr>
              <p:cNvPr id="140" name="Image 10"/>
              <p:cNvPicPr/>
              <p:nvPr/>
            </p:nvPicPr>
            <p:blipFill>
              <a:blip r:embed="rId2"/>
              <a:stretch/>
            </p:blipFill>
            <p:spPr>
              <a:xfrm>
                <a:off x="6104160" y="3341520"/>
                <a:ext cx="6087600" cy="285336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41" name="Image 11"/>
              <p:cNvPicPr/>
              <p:nvPr/>
            </p:nvPicPr>
            <p:blipFill>
              <a:blip r:embed="rId3"/>
              <a:stretch/>
            </p:blipFill>
            <p:spPr>
              <a:xfrm>
                <a:off x="-23760" y="3231360"/>
                <a:ext cx="6394320" cy="3074400"/>
              </a:xfrm>
              <a:prstGeom prst="rect">
                <a:avLst/>
              </a:prstGeom>
              <a:ln w="0">
                <a:noFill/>
              </a:ln>
            </p:spPr>
          </p:pic>
        </p:grpSp>
        <p:sp>
          <p:nvSpPr>
            <p:cNvPr id="142" name="ZoneTexte 13"/>
            <p:cNvSpPr/>
            <p:nvPr/>
          </p:nvSpPr>
          <p:spPr>
            <a:xfrm>
              <a:off x="534240" y="5789160"/>
              <a:ext cx="2472120" cy="364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fr-FR" sz="1800" b="0" strike="noStrike" spc="-1">
                  <a:solidFill>
                    <a:srgbClr val="000000"/>
                  </a:solidFill>
                  <a:latin typeface="Calibri"/>
                </a:rPr>
                <a:t>lignes</a:t>
              </a:r>
              <a:endParaRPr lang="fr-FR" sz="1800" b="0" strike="noStrike" spc="-1">
                <a:latin typeface="Arial"/>
              </a:endParaRPr>
            </a:p>
          </p:txBody>
        </p:sp>
        <p:sp>
          <p:nvSpPr>
            <p:cNvPr id="143" name="ZoneTexte 14"/>
            <p:cNvSpPr/>
            <p:nvPr/>
          </p:nvSpPr>
          <p:spPr>
            <a:xfrm>
              <a:off x="3690720" y="5789160"/>
              <a:ext cx="2108520" cy="364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fr-FR" sz="1800" b="0" strike="noStrike" spc="-1">
                  <a:solidFill>
                    <a:srgbClr val="000000"/>
                  </a:solidFill>
                  <a:latin typeface="Calibri"/>
                </a:rPr>
                <a:t>grille</a:t>
              </a:r>
              <a:endParaRPr lang="fr-FR" sz="1800" b="0" strike="noStrike" spc="-1">
                <a:latin typeface="Arial"/>
              </a:endParaRPr>
            </a:p>
          </p:txBody>
        </p:sp>
        <p:sp>
          <p:nvSpPr>
            <p:cNvPr id="144" name="ZoneTexte 15"/>
            <p:cNvSpPr/>
            <p:nvPr/>
          </p:nvSpPr>
          <p:spPr>
            <a:xfrm>
              <a:off x="6483240" y="5789160"/>
              <a:ext cx="2232000" cy="364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fr-FR" sz="1800" b="0" strike="noStrike" spc="-1">
                  <a:solidFill>
                    <a:srgbClr val="000000"/>
                  </a:solidFill>
                  <a:latin typeface="Calibri"/>
                </a:rPr>
                <a:t>triangles</a:t>
              </a:r>
              <a:endParaRPr lang="fr-FR" sz="1800" b="0" strike="noStrike" spc="-1">
                <a:latin typeface="Arial"/>
              </a:endParaRPr>
            </a:p>
          </p:txBody>
        </p:sp>
        <p:sp>
          <p:nvSpPr>
            <p:cNvPr id="145" name="ZoneTexte 16"/>
            <p:cNvSpPr/>
            <p:nvPr/>
          </p:nvSpPr>
          <p:spPr>
            <a:xfrm>
              <a:off x="9399240" y="5789160"/>
              <a:ext cx="2232000" cy="364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5000" rIns="90000" bIns="45000">
              <a:spAutoFit/>
            </a:bodyPr>
            <a:lstStyle/>
            <a:p>
              <a:pPr algn="ctr">
                <a:lnSpc>
                  <a:spcPct val="100000"/>
                </a:lnSpc>
              </a:pPr>
              <a:r>
                <a:rPr lang="fr-FR" sz="1800" b="0" strike="noStrike" spc="-1">
                  <a:solidFill>
                    <a:srgbClr val="000000"/>
                  </a:solidFill>
                  <a:latin typeface="Calibri"/>
                </a:rPr>
                <a:t>trihexagonales</a:t>
              </a:r>
              <a:endParaRPr lang="fr-FR" sz="1800" b="0" strike="noStrike" spc="-1">
                <a:latin typeface="Arial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6) Remplissage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Espace réservé du contenu 2"/>
          <p:cNvSpPr txBox="1"/>
          <p:nvPr/>
        </p:nvSpPr>
        <p:spPr>
          <a:xfrm>
            <a:off x="838080" y="1825560"/>
            <a:ext cx="11087280" cy="176580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76500" lnSpcReduction="10000"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Pièces fonctionnelles</a:t>
            </a: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On appelle pièces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fonctionnelles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, les pièces qui doivent supporter des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contraintes mécaniques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(comme une charge importante, une déformation, une tension ou des frottements/manipulations répétées). Ces motifs de remplissage sont optimisés pour assurer une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résistance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égale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dans toutes les directions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.</a:t>
            </a: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On optera pour un taux de remplissage supérieur à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50%.</a:t>
            </a: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lang="fr-FR" sz="1800" b="0" strike="noStrike" spc="-1">
              <a:latin typeface="Arial"/>
            </a:endParaRPr>
          </a:p>
        </p:txBody>
      </p:sp>
      <p:pic>
        <p:nvPicPr>
          <p:cNvPr id="149" name="Image 148"/>
          <p:cNvPicPr/>
          <p:nvPr/>
        </p:nvPicPr>
        <p:blipFill>
          <a:blip r:embed="rId2"/>
          <a:stretch/>
        </p:blipFill>
        <p:spPr>
          <a:xfrm>
            <a:off x="453600" y="3496680"/>
            <a:ext cx="11426400" cy="2269080"/>
          </a:xfrm>
          <a:prstGeom prst="rect">
            <a:avLst/>
          </a:prstGeom>
          <a:ln w="0">
            <a:noFill/>
          </a:ln>
        </p:spPr>
      </p:pic>
      <p:sp>
        <p:nvSpPr>
          <p:cNvPr id="150" name="ZoneTexte 149"/>
          <p:cNvSpPr txBox="1"/>
          <p:nvPr/>
        </p:nvSpPr>
        <p:spPr>
          <a:xfrm>
            <a:off x="1008000" y="5580000"/>
            <a:ext cx="108000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fr-FR" sz="1800" b="0" strike="noStrike" spc="-1">
                <a:latin typeface="Arial"/>
              </a:rPr>
              <a:t>Cubique</a:t>
            </a:r>
          </a:p>
        </p:txBody>
      </p:sp>
      <p:sp>
        <p:nvSpPr>
          <p:cNvPr id="151" name="ZoneTexte 150"/>
          <p:cNvSpPr txBox="1"/>
          <p:nvPr/>
        </p:nvSpPr>
        <p:spPr>
          <a:xfrm>
            <a:off x="2916000" y="5580000"/>
            <a:ext cx="1980000" cy="360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fr-FR" sz="1800" b="0" strike="noStrike" spc="-1">
                <a:latin typeface="Arial"/>
              </a:rPr>
              <a:t>Cubique adaptatif</a:t>
            </a:r>
          </a:p>
        </p:txBody>
      </p:sp>
      <p:sp>
        <p:nvSpPr>
          <p:cNvPr id="152" name="ZoneTexte 151"/>
          <p:cNvSpPr txBox="1"/>
          <p:nvPr/>
        </p:nvSpPr>
        <p:spPr>
          <a:xfrm>
            <a:off x="10188000" y="5580000"/>
            <a:ext cx="1080000" cy="3463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fr-FR" sz="1800" b="0" strike="noStrike" spc="-1">
                <a:latin typeface="Arial"/>
              </a:rPr>
              <a:t>Giroïde</a:t>
            </a:r>
          </a:p>
        </p:txBody>
      </p:sp>
      <p:sp>
        <p:nvSpPr>
          <p:cNvPr id="153" name="ZoneTexte 152"/>
          <p:cNvSpPr txBox="1"/>
          <p:nvPr/>
        </p:nvSpPr>
        <p:spPr>
          <a:xfrm>
            <a:off x="7524000" y="5580000"/>
            <a:ext cx="1620000" cy="360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fr-FR" sz="1800" b="0" strike="noStrike" spc="-1">
                <a:latin typeface="Arial"/>
              </a:rPr>
              <a:t>Quart cubique</a:t>
            </a:r>
          </a:p>
        </p:txBody>
      </p:sp>
      <p:sp>
        <p:nvSpPr>
          <p:cNvPr id="154" name="ZoneTexte 153"/>
          <p:cNvSpPr txBox="1"/>
          <p:nvPr/>
        </p:nvSpPr>
        <p:spPr>
          <a:xfrm>
            <a:off x="5400000" y="5580000"/>
            <a:ext cx="1440000" cy="360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fr-FR" sz="1800" b="0" strike="noStrike" spc="-1">
                <a:latin typeface="Arial"/>
              </a:rPr>
              <a:t>Octaédrique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6) Remplissage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Espace réservé du contenu 2"/>
          <p:cNvSpPr txBox="1"/>
          <p:nvPr/>
        </p:nvSpPr>
        <p:spPr>
          <a:xfrm>
            <a:off x="838080" y="1825560"/>
            <a:ext cx="11087280" cy="170820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70500" lnSpcReduction="10000"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Pièces souples et flexibles</a:t>
            </a: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Ces motifs répondent à d'autres besoins : la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flexibilité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et la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souplesse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de la pièce (et gardent les propriétés des filaments souples et flexibles).</a:t>
            </a: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Nous pouvons conclure que les motifs et les taux de remplissage parfaits n'existent pas et dépendent tout simplement de l'usage final que vous souhaiterez faire de la pièce imprimée !</a:t>
            </a:r>
          </a:p>
        </p:txBody>
      </p:sp>
      <p:sp>
        <p:nvSpPr>
          <p:cNvPr id="157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lang="fr-FR" sz="1800" b="0" strike="noStrike" spc="-1">
              <a:latin typeface="Arial"/>
            </a:endParaRPr>
          </a:p>
        </p:txBody>
      </p:sp>
      <p:pic>
        <p:nvPicPr>
          <p:cNvPr id="158" name="Image 3"/>
          <p:cNvPicPr/>
          <p:nvPr/>
        </p:nvPicPr>
        <p:blipFill>
          <a:blip r:embed="rId2"/>
          <a:stretch/>
        </p:blipFill>
        <p:spPr>
          <a:xfrm>
            <a:off x="2497320" y="3309480"/>
            <a:ext cx="7769160" cy="2178360"/>
          </a:xfrm>
          <a:prstGeom prst="rect">
            <a:avLst/>
          </a:prstGeom>
          <a:ln w="0">
            <a:noFill/>
          </a:ln>
        </p:spPr>
      </p:pic>
      <p:sp>
        <p:nvSpPr>
          <p:cNvPr id="159" name="ZoneTexte 4"/>
          <p:cNvSpPr/>
          <p:nvPr/>
        </p:nvSpPr>
        <p:spPr>
          <a:xfrm>
            <a:off x="2809080" y="5488200"/>
            <a:ext cx="168840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concentrique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60" name="ZoneTexte 5"/>
          <p:cNvSpPr/>
          <p:nvPr/>
        </p:nvSpPr>
        <p:spPr>
          <a:xfrm>
            <a:off x="5486400" y="5488200"/>
            <a:ext cx="175428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entrecroisé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61" name="ZoneTexte 6"/>
          <p:cNvSpPr/>
          <p:nvPr/>
        </p:nvSpPr>
        <p:spPr>
          <a:xfrm>
            <a:off x="8287200" y="5488200"/>
            <a:ext cx="172152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entrecroisé 3D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6) Remplissage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Espace réservé du contenu 2"/>
          <p:cNvSpPr txBox="1"/>
          <p:nvPr/>
        </p:nvSpPr>
        <p:spPr>
          <a:xfrm>
            <a:off x="838080" y="1825560"/>
            <a:ext cx="10809720" cy="401472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92500" lnSpcReduction="10000"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Pour optimiser encore plus le remplissage de vos pièces...</a:t>
            </a: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Il existe bien d'autres paramètres (dits avancés) dans les slicers pour maximiser les propriétés du remplissage :</a:t>
            </a: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1. Le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remplissage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progressif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: accentue le remplissage sur les parties proches ou en contact avec les parois de l'impression.</a:t>
            </a: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2. Le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pourcentage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de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chevauchement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: permet de rendre la pièce plus solide (pour un pourcentage de chevauchement faible).</a:t>
            </a: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3. </a:t>
            </a:r>
            <a:r>
              <a:rPr lang="fr-FR" sz="2800" b="1" strike="noStrike" spc="-1">
                <a:solidFill>
                  <a:srgbClr val="000000"/>
                </a:solidFill>
                <a:latin typeface="Calibri"/>
              </a:rPr>
              <a:t>relier les polygones de remplissage</a:t>
            </a: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 : réduit le temps de parcours de la buse, donc d'impression</a:t>
            </a: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4. et d'autres...</a:t>
            </a: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pos="0" algn="l"/>
              </a:tabLst>
            </a:pP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4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6) Remplissage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6" name="Espace réservé du contenu 2"/>
          <p:cNvSpPr txBox="1"/>
          <p:nvPr/>
        </p:nvSpPr>
        <p:spPr>
          <a:xfrm>
            <a:off x="838080" y="1825560"/>
            <a:ext cx="586188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 lnSpcReduction="10000"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Le taux de remplissage agit sur la résistance de la pièce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La valeur de la flèche au chargement maximal augmente avec le taux de remplissage.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Les flèches maximales pour les taux de remplissage 30 et 50% sont similaires.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Les flèches maximales pour les taux de remplissage 70 et 100% sont similaires.</a:t>
            </a:r>
          </a:p>
        </p:txBody>
      </p:sp>
      <p:pic>
        <p:nvPicPr>
          <p:cNvPr id="167" name="Image 4"/>
          <p:cNvPicPr/>
          <p:nvPr/>
        </p:nvPicPr>
        <p:blipFill>
          <a:blip r:embed="rId2"/>
          <a:stretch/>
        </p:blipFill>
        <p:spPr>
          <a:xfrm>
            <a:off x="6700680" y="365040"/>
            <a:ext cx="5021280" cy="5811480"/>
          </a:xfrm>
          <a:prstGeom prst="rect">
            <a:avLst/>
          </a:prstGeom>
          <a:ln w="0">
            <a:noFill/>
          </a:ln>
        </p:spPr>
      </p:pic>
      <p:sp>
        <p:nvSpPr>
          <p:cNvPr id="168" name="ZoneTexte 3"/>
          <p:cNvSpPr/>
          <p:nvPr/>
        </p:nvSpPr>
        <p:spPr>
          <a:xfrm>
            <a:off x="534960" y="5988600"/>
            <a:ext cx="11121840" cy="6390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Source: https://www.filimprimante3d.fr/content/54-comparatif-taux-de-remplissage-d-eprouvettes-imprimees-en-3d</a:t>
            </a: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7) Support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Espace réservé du contenu 2"/>
          <p:cNvSpPr txBox="1"/>
          <p:nvPr/>
        </p:nvSpPr>
        <p:spPr>
          <a:xfrm>
            <a:off x="838080" y="1825560"/>
            <a:ext cx="10515240" cy="14025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L’imprimante ne peut pas imprimer dans le vide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Une couche doit reposer sur la couche inférieure, le plateau, ou du support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1" name="Image 3"/>
          <p:cNvPicPr/>
          <p:nvPr/>
        </p:nvPicPr>
        <p:blipFill>
          <a:blip r:embed="rId2"/>
          <a:stretch/>
        </p:blipFill>
        <p:spPr>
          <a:xfrm>
            <a:off x="838080" y="3228480"/>
            <a:ext cx="3906000" cy="2441160"/>
          </a:xfrm>
          <a:prstGeom prst="rect">
            <a:avLst/>
          </a:prstGeom>
          <a:ln w="0">
            <a:noFill/>
          </a:ln>
        </p:spPr>
      </p:pic>
      <p:pic>
        <p:nvPicPr>
          <p:cNvPr id="172" name="Image 4"/>
          <p:cNvPicPr/>
          <p:nvPr/>
        </p:nvPicPr>
        <p:blipFill>
          <a:blip r:embed="rId3"/>
          <a:stretch/>
        </p:blipFill>
        <p:spPr>
          <a:xfrm>
            <a:off x="7447320" y="3228480"/>
            <a:ext cx="3906000" cy="2441160"/>
          </a:xfrm>
          <a:prstGeom prst="rect">
            <a:avLst/>
          </a:prstGeom>
          <a:ln w="0">
            <a:noFill/>
          </a:ln>
        </p:spPr>
      </p:pic>
      <p:sp>
        <p:nvSpPr>
          <p:cNvPr id="173" name="ZoneTexte 5"/>
          <p:cNvSpPr/>
          <p:nvPr/>
        </p:nvSpPr>
        <p:spPr>
          <a:xfrm>
            <a:off x="838080" y="6093000"/>
            <a:ext cx="10431360" cy="3646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Source: https://www.3dhubs.com/fr/base-de-connaissances/supports-impression-3d-apercu-technologie/</a:t>
            </a:r>
            <a:endParaRPr lang="fr-FR" sz="18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8) Sécurité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/>
          </p:nvPr>
        </p:nvSpPr>
        <p:spPr/>
        <p:txBody>
          <a:bodyPr/>
          <a:lstStyle/>
          <a:p>
            <a:r>
              <a:rPr lang="fr-FR" dirty="0" smtClean="0"/>
              <a:t>Brulures</a:t>
            </a:r>
          </a:p>
          <a:p>
            <a:pPr lvl="1"/>
            <a:r>
              <a:rPr lang="fr-FR" dirty="0" smtClean="0"/>
              <a:t>Tête	(170°C – 240°C)</a:t>
            </a:r>
          </a:p>
          <a:p>
            <a:pPr lvl="1"/>
            <a:r>
              <a:rPr lang="fr-FR" dirty="0" smtClean="0"/>
              <a:t>Plateau	(60°C – 85°C)</a:t>
            </a:r>
          </a:p>
          <a:p>
            <a:r>
              <a:rPr lang="fr-FR" dirty="0" smtClean="0"/>
              <a:t>Pincements</a:t>
            </a:r>
          </a:p>
          <a:p>
            <a:pPr lvl="1"/>
            <a:r>
              <a:rPr lang="fr-FR" dirty="0" smtClean="0"/>
              <a:t>Axes</a:t>
            </a:r>
          </a:p>
          <a:p>
            <a:pPr lvl="1"/>
            <a:r>
              <a:rPr lang="fr-FR" dirty="0" smtClean="0"/>
              <a:t>Plateau</a:t>
            </a:r>
          </a:p>
          <a:p>
            <a:r>
              <a:rPr lang="fr-FR" dirty="0" smtClean="0"/>
              <a:t>Coupures</a:t>
            </a:r>
          </a:p>
          <a:p>
            <a:pPr lvl="1"/>
            <a:r>
              <a:rPr lang="fr-FR" dirty="0" smtClean="0"/>
              <a:t>Arrêtes des objets</a:t>
            </a:r>
          </a:p>
          <a:p>
            <a:r>
              <a:rPr lang="fr-FR" dirty="0" smtClean="0"/>
              <a:t>Projections</a:t>
            </a:r>
          </a:p>
          <a:p>
            <a:pPr lvl="1"/>
            <a:r>
              <a:rPr lang="fr-FR" dirty="0" smtClean="0"/>
              <a:t>Support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56738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ZoneTexte 83"/>
          <p:cNvSpPr txBox="1"/>
          <p:nvPr/>
        </p:nvSpPr>
        <p:spPr>
          <a:xfrm>
            <a:off x="609480" y="1604520"/>
            <a:ext cx="5193791" cy="4895868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97000"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 dirty="0">
                <a:solidFill>
                  <a:srgbClr val="000000"/>
                </a:solidFill>
                <a:latin typeface="Calibri"/>
              </a:rPr>
              <a:t>Plan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</a:rPr>
              <a:t>Qu’est ce que l’impression 3D ?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</a:rPr>
              <a:t>Comment ça fonctionne ?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 dirty="0">
                <a:solidFill>
                  <a:srgbClr val="000000"/>
                </a:solidFill>
                <a:latin typeface="Calibri"/>
              </a:rPr>
              <a:t>Choix du modèle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Calibri"/>
              </a:rPr>
              <a:t>Je cherche un modèle à imprimer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Calibri"/>
              </a:rPr>
              <a:t>Je veux créer mon modèle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Calibri"/>
              </a:rPr>
              <a:t>J’ai un modèle à imprimer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 dirty="0" err="1">
                <a:solidFill>
                  <a:srgbClr val="000000"/>
                </a:solidFill>
                <a:latin typeface="Calibri"/>
              </a:rPr>
              <a:t>PrusaSlicer</a:t>
            </a:r>
            <a:endParaRPr lang="fr-FR" sz="2000" b="0" strike="noStrike" spc="-1" dirty="0">
              <a:solidFill>
                <a:srgbClr val="000000"/>
              </a:solidFill>
              <a:latin typeface="Calibri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Calibri"/>
              </a:rPr>
              <a:t>Je choisis mon imprimante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Calibri"/>
              </a:rPr>
              <a:t>Je choisis mon plastique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Calibri"/>
              </a:rPr>
              <a:t>Je choisis le remplissage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1800" b="0" strike="noStrike" spc="-1" dirty="0">
                <a:solidFill>
                  <a:srgbClr val="000000"/>
                </a:solidFill>
                <a:latin typeface="Calibri"/>
              </a:rPr>
              <a:t>J’active les supports</a:t>
            </a:r>
          </a:p>
        </p:txBody>
      </p:sp>
      <p:sp>
        <p:nvSpPr>
          <p:cNvPr id="3" name="ZoneTexte 2"/>
          <p:cNvSpPr txBox="1"/>
          <p:nvPr/>
        </p:nvSpPr>
        <p:spPr>
          <a:xfrm>
            <a:off x="5803271" y="1604520"/>
            <a:ext cx="5193791" cy="4895868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97000"/>
          </a:bodyPr>
          <a:lstStyle/>
          <a:p>
            <a:pPr marL="108000">
              <a:spcBef>
                <a:spcPts val="1417"/>
              </a:spcBef>
              <a:buClr>
                <a:srgbClr val="000000"/>
              </a:buClr>
              <a:buSzPct val="45000"/>
            </a:pPr>
            <a:endParaRPr lang="fr-FR" sz="28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 dirty="0" smtClean="0">
                <a:solidFill>
                  <a:srgbClr val="000000"/>
                </a:solidFill>
                <a:latin typeface="Calibri"/>
              </a:rPr>
              <a:t>Sécurité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spc="-1" dirty="0" smtClean="0">
                <a:solidFill>
                  <a:srgbClr val="000000"/>
                </a:solidFill>
                <a:latin typeface="Calibri"/>
              </a:rPr>
              <a:t>Imprimante</a:t>
            </a:r>
          </a:p>
          <a:p>
            <a:pPr marL="1321200" lvl="2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pc="-1" dirty="0" smtClean="0">
                <a:solidFill>
                  <a:srgbClr val="000000"/>
                </a:solidFill>
                <a:latin typeface="Calibri"/>
              </a:rPr>
              <a:t>Mise en marche</a:t>
            </a:r>
            <a:endParaRPr lang="fr-FR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1321200" lvl="2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b="0" strike="noStrike" spc="-1" dirty="0" smtClean="0">
                <a:solidFill>
                  <a:srgbClr val="000000"/>
                </a:solidFill>
                <a:latin typeface="Calibri"/>
              </a:rPr>
              <a:t>Changer le filament</a:t>
            </a:r>
          </a:p>
          <a:p>
            <a:pPr marL="1321200" lvl="2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pc="-1" dirty="0" smtClean="0">
                <a:solidFill>
                  <a:srgbClr val="000000"/>
                </a:solidFill>
                <a:latin typeface="Calibri"/>
              </a:rPr>
              <a:t>Démarrer l’impression</a:t>
            </a:r>
            <a:endParaRPr lang="fr-FR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1321200" lvl="2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pc="-1" dirty="0" smtClean="0">
                <a:solidFill>
                  <a:srgbClr val="000000"/>
                </a:solidFill>
                <a:latin typeface="Calibri"/>
              </a:rPr>
              <a:t>Remarques</a:t>
            </a:r>
            <a:endParaRPr lang="fr-FR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Imprimantes – Mise en marche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5263956" cy="655090"/>
          </a:xfrm>
        </p:spPr>
        <p:txBody>
          <a:bodyPr/>
          <a:lstStyle/>
          <a:p>
            <a:pPr marL="0" indent="0">
              <a:buNone/>
            </a:pPr>
            <a:r>
              <a:rPr lang="fr-FR" sz="4400" dirty="0" smtClean="0"/>
              <a:t>MK3S</a:t>
            </a:r>
            <a:endParaRPr lang="fr-FR" dirty="0"/>
          </a:p>
        </p:txBody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84" y="2480649"/>
            <a:ext cx="4377352" cy="4377352"/>
          </a:xfrm>
          <a:prstGeom prst="rect">
            <a:avLst/>
          </a:prstGeom>
        </p:spPr>
      </p:pic>
      <p:cxnSp>
        <p:nvCxnSpPr>
          <p:cNvPr id="11" name="Connecteur droit avec flèche 10"/>
          <p:cNvCxnSpPr/>
          <p:nvPr/>
        </p:nvCxnSpPr>
        <p:spPr>
          <a:xfrm flipH="1">
            <a:off x="3642992" y="4952246"/>
            <a:ext cx="2452708" cy="71593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Image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78" r="25177"/>
          <a:stretch/>
        </p:blipFill>
        <p:spPr>
          <a:xfrm>
            <a:off x="7676941" y="2556849"/>
            <a:ext cx="3165230" cy="4224951"/>
          </a:xfrm>
          <a:prstGeom prst="rect">
            <a:avLst/>
          </a:prstGeom>
        </p:spPr>
      </p:pic>
      <p:cxnSp>
        <p:nvCxnSpPr>
          <p:cNvPr id="7" name="Connecteur droit avec flèche 6"/>
          <p:cNvCxnSpPr/>
          <p:nvPr/>
        </p:nvCxnSpPr>
        <p:spPr>
          <a:xfrm>
            <a:off x="6095700" y="4952246"/>
            <a:ext cx="2696608" cy="1006427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72074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Imprimantes – Mise en marche</a:t>
            </a:r>
            <a:endParaRPr lang="fr-FR" dirty="0"/>
          </a:p>
        </p:txBody>
      </p:sp>
      <p:sp>
        <p:nvSpPr>
          <p:cNvPr id="4" name="Sous-titre 2"/>
          <p:cNvSpPr txBox="1">
            <a:spLocks/>
          </p:cNvSpPr>
          <p:nvPr/>
        </p:nvSpPr>
        <p:spPr>
          <a:xfrm>
            <a:off x="5606475" y="1690200"/>
            <a:ext cx="1081154" cy="65509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 smtClean="0"/>
              <a:t>Mini</a:t>
            </a:r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659" y="2376639"/>
            <a:ext cx="3860786" cy="4346001"/>
          </a:xfrm>
          <a:prstGeom prst="rect">
            <a:avLst/>
          </a:prstGeom>
        </p:spPr>
      </p:pic>
      <p:cxnSp>
        <p:nvCxnSpPr>
          <p:cNvPr id="11" name="Connecteur droit avec flèche 10"/>
          <p:cNvCxnSpPr/>
          <p:nvPr/>
        </p:nvCxnSpPr>
        <p:spPr>
          <a:xfrm flipH="1">
            <a:off x="7481463" y="4816886"/>
            <a:ext cx="1414796" cy="715932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35917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Imprimante – Changer le filament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/>
          </p:nvPr>
        </p:nvSpPr>
        <p:spPr>
          <a:xfrm>
            <a:off x="763675" y="1547445"/>
            <a:ext cx="10589645" cy="4762919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smtClean="0">
                <a:solidFill>
                  <a:schemeClr val="accent2">
                    <a:lumMod val="75000"/>
                  </a:schemeClr>
                </a:solidFill>
              </a:rPr>
              <a:t>En cours de rédaction</a:t>
            </a:r>
            <a:endParaRPr lang="fr-FR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38287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Imprimante – Démarrer l’impression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/>
          </p:nvPr>
        </p:nvSpPr>
        <p:spPr>
          <a:xfrm>
            <a:off x="763675" y="1547445"/>
            <a:ext cx="10589645" cy="4762919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smtClean="0">
                <a:solidFill>
                  <a:schemeClr val="accent2">
                    <a:lumMod val="75000"/>
                  </a:schemeClr>
                </a:solidFill>
              </a:rPr>
              <a:t>En cours de rédaction</a:t>
            </a:r>
            <a:endParaRPr lang="fr-FR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853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Imprimante </a:t>
            </a:r>
            <a:r>
              <a:rPr lang="fr-FR" smtClean="0"/>
              <a:t>– Remarques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/>
          </p:nvPr>
        </p:nvSpPr>
        <p:spPr>
          <a:xfrm>
            <a:off x="763675" y="1547445"/>
            <a:ext cx="10589645" cy="4762919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 smtClean="0">
                <a:solidFill>
                  <a:schemeClr val="accent2">
                    <a:lumMod val="75000"/>
                  </a:schemeClr>
                </a:solidFill>
              </a:rPr>
              <a:t>En cours de rédaction</a:t>
            </a:r>
            <a:endParaRPr lang="fr-FR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17870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Qu’est ce l’impression 3D?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Une méthode permettant de créer une représentation physiquement réelle à partir d’un modèle virtuel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re 1_0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Comment ça fonctionne?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Espace réservé du contenu 2_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Différentes techniques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Additive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FDM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Utilise un filament plastique qui est fondu 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SLA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Utilise une résine liquide qui est coagulée, à l’aide de la lumière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SLS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Utilise une poudre qui est fondue à l’aide d’un laser haute énergie ou d’une haute tension</a:t>
            </a:r>
          </a:p>
          <a:p>
            <a:endParaRPr lang="fr-FR" sz="1800" b="0" strike="noStrike" spc="-1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Soustractive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CNC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Retire de la matière au moyen d’un outil (laser, fraise ...)</a:t>
            </a:r>
          </a:p>
        </p:txBody>
      </p:sp>
      <p:sp>
        <p:nvSpPr>
          <p:cNvPr id="89" name="Flèche droite 3_1"/>
          <p:cNvSpPr/>
          <p:nvPr/>
        </p:nvSpPr>
        <p:spPr>
          <a:xfrm flipH="1">
            <a:off x="6564960" y="2892960"/>
            <a:ext cx="1648440" cy="4802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B9BD5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ZoneTexte 4_1"/>
          <p:cNvSpPr/>
          <p:nvPr/>
        </p:nvSpPr>
        <p:spPr>
          <a:xfrm>
            <a:off x="8424360" y="2892960"/>
            <a:ext cx="362736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La technique utilisée à l’INK</a:t>
            </a:r>
            <a:endParaRPr lang="fr-FR" sz="2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Comment ça fonctionne?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L’imprimante 3D ne comprends pas directement le modèle 3D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fr-FR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Il faut le convertir en instructions pour l’imprimante, avec un Slicer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PrusaSlicer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strike="noStrike" spc="-1">
                <a:solidFill>
                  <a:srgbClr val="000000"/>
                </a:solidFill>
                <a:latin typeface="Calibri"/>
              </a:rPr>
              <a:t>Ultimaker Cura</a:t>
            </a:r>
          </a:p>
        </p:txBody>
      </p:sp>
      <p:grpSp>
        <p:nvGrpSpPr>
          <p:cNvPr id="93" name="Groupe 11"/>
          <p:cNvGrpSpPr/>
          <p:nvPr/>
        </p:nvGrpSpPr>
        <p:grpSpPr>
          <a:xfrm>
            <a:off x="3867480" y="2428560"/>
            <a:ext cx="4106880" cy="2307960"/>
            <a:chOff x="3867480" y="2428560"/>
            <a:chExt cx="4106880" cy="2307960"/>
          </a:xfrm>
        </p:grpSpPr>
        <p:pic>
          <p:nvPicPr>
            <p:cNvPr id="94" name="Image 4"/>
            <p:cNvPicPr/>
            <p:nvPr/>
          </p:nvPicPr>
          <p:blipFill>
            <a:blip r:embed="rId2"/>
            <a:stretch/>
          </p:blipFill>
          <p:spPr>
            <a:xfrm>
              <a:off x="7136280" y="2428560"/>
              <a:ext cx="838080" cy="7819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5" name="Image 5"/>
            <p:cNvPicPr/>
            <p:nvPr/>
          </p:nvPicPr>
          <p:blipFill>
            <a:blip r:embed="rId3"/>
            <a:stretch/>
          </p:blipFill>
          <p:spPr>
            <a:xfrm>
              <a:off x="3867480" y="2516400"/>
              <a:ext cx="975600" cy="605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6" name="Flèche droite 6"/>
            <p:cNvSpPr/>
            <p:nvPr/>
          </p:nvSpPr>
          <p:spPr>
            <a:xfrm>
              <a:off x="5218920" y="2625120"/>
              <a:ext cx="1637280" cy="38844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5B9BD5"/>
            </a:solidFill>
            <a:ln>
              <a:solidFill>
                <a:srgbClr val="4372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Interdiction 7"/>
            <p:cNvSpPr/>
            <p:nvPr/>
          </p:nvSpPr>
          <p:spPr>
            <a:xfrm>
              <a:off x="5604120" y="2437560"/>
              <a:ext cx="771480" cy="763560"/>
            </a:xfrm>
            <a:prstGeom prst="noSmoking">
              <a:avLst>
                <a:gd name="adj" fmla="val 18750"/>
              </a:avLst>
            </a:prstGeom>
            <a:solidFill>
              <a:srgbClr val="FF0000"/>
            </a:solidFill>
            <a:ln>
              <a:solidFill>
                <a:srgbClr val="4372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98" name="Image 8"/>
            <p:cNvPicPr/>
            <p:nvPr/>
          </p:nvPicPr>
          <p:blipFill>
            <a:blip r:embed="rId4"/>
            <a:stretch/>
          </p:blipFill>
          <p:spPr>
            <a:xfrm>
              <a:off x="5304600" y="3418920"/>
              <a:ext cx="1339560" cy="1317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9" name="Flèche droite 9"/>
            <p:cNvSpPr/>
            <p:nvPr/>
          </p:nvSpPr>
          <p:spPr>
            <a:xfrm rot="2396400">
              <a:off x="4472280" y="3496320"/>
              <a:ext cx="1096560" cy="46584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5B9BD5"/>
            </a:solidFill>
            <a:ln>
              <a:solidFill>
                <a:srgbClr val="4372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Flèche droite 10"/>
            <p:cNvSpPr/>
            <p:nvPr/>
          </p:nvSpPr>
          <p:spPr>
            <a:xfrm rot="18553800">
              <a:off x="6435360" y="3540240"/>
              <a:ext cx="970920" cy="421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5B9BD5"/>
            </a:solidFill>
            <a:ln>
              <a:solidFill>
                <a:srgbClr val="4372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Je cherche un modèle à imprimer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73000" lnSpcReduction="20000"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 err="1" smtClean="0">
                <a:solidFill>
                  <a:srgbClr val="000000"/>
                </a:solidFill>
                <a:latin typeface="Calibri"/>
              </a:rPr>
              <a:t>Printables</a:t>
            </a:r>
            <a:endParaRPr lang="fr-FR" sz="28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spc="-1" dirty="0" smtClean="0">
                <a:solidFill>
                  <a:srgbClr val="000000"/>
                </a:solidFill>
                <a:latin typeface="Calibri"/>
                <a:hlinkClick r:id="rId2"/>
              </a:rPr>
              <a:t>https://www.printables.com/</a:t>
            </a:r>
            <a:endParaRPr lang="fr-FR" sz="2800" b="0" strike="noStrike" spc="-1" dirty="0" smtClean="0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 err="1" smtClean="0">
                <a:solidFill>
                  <a:srgbClr val="000000"/>
                </a:solidFill>
                <a:latin typeface="Calibri"/>
              </a:rPr>
              <a:t>Thingiverse</a:t>
            </a:r>
            <a:endParaRPr lang="fr-F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u="sng" strike="noStrike" spc="-1" dirty="0">
                <a:solidFill>
                  <a:srgbClr val="0563C1"/>
                </a:solidFill>
                <a:uFillTx/>
                <a:latin typeface="Calibri"/>
                <a:hlinkClick r:id="rId3"/>
              </a:rPr>
              <a:t>https://www.thingiverse.com/</a:t>
            </a:r>
            <a:endParaRPr lang="fr-FR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 err="1">
                <a:solidFill>
                  <a:srgbClr val="000000"/>
                </a:solidFill>
                <a:latin typeface="Calibri"/>
              </a:rPr>
              <a:t>GrabCAD</a:t>
            </a:r>
            <a:endParaRPr lang="fr-F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u="sng" strike="noStrike" spc="-1" dirty="0">
                <a:solidFill>
                  <a:srgbClr val="0563C1"/>
                </a:solidFill>
                <a:uFillTx/>
                <a:latin typeface="Calibri"/>
                <a:hlinkClick r:id="rId4"/>
              </a:rPr>
              <a:t>https://grabcad.com/</a:t>
            </a:r>
            <a:endParaRPr lang="fr-FR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 err="1">
                <a:solidFill>
                  <a:srgbClr val="000000"/>
                </a:solidFill>
                <a:latin typeface="Calibri"/>
              </a:rPr>
              <a:t>Traceparts</a:t>
            </a:r>
            <a:endParaRPr lang="fr-F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u="sng" strike="noStrike" spc="-1" dirty="0">
                <a:solidFill>
                  <a:srgbClr val="0563C1"/>
                </a:solidFill>
                <a:uFillTx/>
                <a:latin typeface="Calibri"/>
                <a:hlinkClick r:id="rId5"/>
              </a:rPr>
              <a:t>https://www.traceparts.com/</a:t>
            </a:r>
            <a:endParaRPr lang="fr-FR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 err="1">
                <a:solidFill>
                  <a:srgbClr val="000000"/>
                </a:solidFill>
                <a:latin typeface="Calibri"/>
              </a:rPr>
              <a:t>Cults</a:t>
            </a:r>
            <a:endParaRPr lang="fr-F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u="sng" strike="noStrike" spc="-1" dirty="0">
                <a:solidFill>
                  <a:srgbClr val="0563C1"/>
                </a:solidFill>
                <a:uFillTx/>
                <a:latin typeface="Calibri"/>
                <a:hlinkClick r:id="rId6"/>
              </a:rPr>
              <a:t>https://cults3d.com</a:t>
            </a:r>
            <a:r>
              <a:rPr lang="fr-FR" sz="2400" b="0" u="sng" strike="noStrike" spc="-1" dirty="0">
                <a:solidFill>
                  <a:srgbClr val="0563C1"/>
                </a:solidFill>
                <a:uFillTx/>
                <a:latin typeface="Calibri"/>
                <a:hlinkClick r:id="rId6"/>
              </a:rPr>
              <a:t>/</a:t>
            </a:r>
            <a:endParaRPr lang="fr-FR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 err="1">
                <a:solidFill>
                  <a:srgbClr val="000000"/>
                </a:solidFill>
                <a:latin typeface="Calibri"/>
              </a:rPr>
              <a:t>MyMiniFactory</a:t>
            </a:r>
            <a:endParaRPr lang="fr-F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u="sng" strike="noStrike" spc="-1" dirty="0">
                <a:solidFill>
                  <a:srgbClr val="0563C1"/>
                </a:solidFill>
                <a:uFillTx/>
                <a:latin typeface="Calibri"/>
                <a:hlinkClick r:id="rId7"/>
              </a:rPr>
              <a:t>https://www.myminifactory.com</a:t>
            </a:r>
            <a:r>
              <a:rPr lang="fr-FR" sz="2400" b="0" u="sng" strike="noStrike" spc="-1" dirty="0">
                <a:solidFill>
                  <a:srgbClr val="0563C1"/>
                </a:solidFill>
                <a:uFillTx/>
                <a:latin typeface="Calibri"/>
                <a:hlinkClick r:id="rId7"/>
              </a:rPr>
              <a:t>/</a:t>
            </a:r>
            <a:endParaRPr lang="fr-FR" sz="2400" b="0" strike="noStrike" spc="-1" dirty="0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 dirty="0" err="1">
                <a:solidFill>
                  <a:srgbClr val="000000"/>
                </a:solidFill>
                <a:latin typeface="Calibri"/>
              </a:rPr>
              <a:t>Yeggi</a:t>
            </a:r>
            <a:endParaRPr lang="fr-FR" sz="2800" b="0" strike="noStrike" spc="-1" dirty="0">
              <a:solidFill>
                <a:srgbClr val="000000"/>
              </a:solidFill>
              <a:latin typeface="Calibri"/>
            </a:endParaRP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u="sng" strike="noStrike" spc="-1" dirty="0">
                <a:solidFill>
                  <a:srgbClr val="0563C1"/>
                </a:solidFill>
                <a:uFillTx/>
                <a:latin typeface="Calibri"/>
                <a:hlinkClick r:id="rId8"/>
              </a:rPr>
              <a:t>https://www.yeggi.com</a:t>
            </a:r>
            <a:r>
              <a:rPr lang="fr-FR" sz="2400" b="0" u="sng" strike="noStrike" spc="-1" dirty="0">
                <a:solidFill>
                  <a:srgbClr val="0563C1"/>
                </a:solidFill>
                <a:uFillTx/>
                <a:latin typeface="Calibri"/>
                <a:hlinkClick r:id="rId8"/>
              </a:rPr>
              <a:t>/</a:t>
            </a:r>
            <a:endParaRPr lang="fr-FR" sz="24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Je veux créer mon modèle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FreeCAD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u="sng" strike="noStrike" spc="-1">
                <a:solidFill>
                  <a:srgbClr val="0563C1"/>
                </a:solidFill>
                <a:uFillTx/>
                <a:latin typeface="Calibri"/>
                <a:hlinkClick r:id="rId2"/>
              </a:rPr>
              <a:t>https://www.freecadweb.org/</a:t>
            </a:r>
            <a:endParaRPr lang="fr-FR" sz="24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Fusion360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u="sng" strike="noStrike" spc="-1">
                <a:solidFill>
                  <a:srgbClr val="0563C1"/>
                </a:solidFill>
                <a:uFillTx/>
                <a:latin typeface="Calibri"/>
                <a:hlinkClick r:id="rId3"/>
              </a:rPr>
              <a:t>https://</a:t>
            </a:r>
            <a:r>
              <a:rPr lang="fr-FR" sz="2400" b="0" u="sng" strike="noStrike" spc="-1">
                <a:solidFill>
                  <a:srgbClr val="0563C1"/>
                </a:solidFill>
                <a:uFillTx/>
                <a:latin typeface="Calibri"/>
                <a:hlinkClick r:id="rId3"/>
              </a:rPr>
              <a:t>www.autodesk.fr/products/fusion-360/overview</a:t>
            </a:r>
            <a:endParaRPr lang="fr-FR" sz="24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Sketchup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fr-FR" sz="2400" b="0" u="sng" strike="noStrike" spc="-1">
                <a:solidFill>
                  <a:srgbClr val="0563C1"/>
                </a:solidFill>
                <a:uFillTx/>
                <a:latin typeface="Calibri"/>
                <a:hlinkClick r:id="rId4"/>
              </a:rPr>
              <a:t>https://sketchup.com</a:t>
            </a:r>
            <a:r>
              <a:rPr lang="fr-FR" sz="2400" b="0" u="sng" strike="noStrike" spc="-1">
                <a:solidFill>
                  <a:srgbClr val="0563C1"/>
                </a:solidFill>
                <a:uFillTx/>
                <a:latin typeface="Calibri"/>
                <a:hlinkClick r:id="rId4"/>
              </a:rPr>
              <a:t>/</a:t>
            </a:r>
            <a:endParaRPr lang="fr-FR" sz="24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J’ai un modèle à imprimer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fr-FR" sz="2800" b="0" strike="noStrike" spc="-1">
                <a:solidFill>
                  <a:srgbClr val="000000"/>
                </a:solidFill>
                <a:latin typeface="Calibri"/>
              </a:rPr>
              <a:t>Formats supportés :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STL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fr-FR" sz="2000" b="0" strike="noStrike" spc="-1">
                <a:solidFill>
                  <a:srgbClr val="000000"/>
                </a:solidFill>
                <a:latin typeface="Calibri"/>
              </a:rPr>
              <a:t>OBJ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fr-FR" sz="4400" b="0" strike="noStrike" spc="-1">
                <a:solidFill>
                  <a:srgbClr val="000000"/>
                </a:solidFill>
                <a:latin typeface="Calibri Light"/>
              </a:rPr>
              <a:t>PrusaSlicer</a:t>
            </a:r>
            <a:endParaRPr lang="fr-FR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8" name="Espace réservé du contenu 3"/>
          <p:cNvPicPr/>
          <p:nvPr/>
        </p:nvPicPr>
        <p:blipFill>
          <a:blip r:embed="rId2"/>
          <a:stretch/>
        </p:blipFill>
        <p:spPr>
          <a:xfrm>
            <a:off x="88560" y="1436040"/>
            <a:ext cx="7735320" cy="4350960"/>
          </a:xfrm>
          <a:prstGeom prst="rect">
            <a:avLst/>
          </a:prstGeom>
          <a:ln w="0">
            <a:noFill/>
          </a:ln>
        </p:spPr>
      </p:pic>
      <p:sp>
        <p:nvSpPr>
          <p:cNvPr id="109" name="ZoneTexte 4"/>
          <p:cNvSpPr/>
          <p:nvPr/>
        </p:nvSpPr>
        <p:spPr>
          <a:xfrm>
            <a:off x="8031960" y="1690560"/>
            <a:ext cx="3838320" cy="22849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Je choisis mon imprimante</a:t>
            </a:r>
            <a:endParaRPr lang="fr-FR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Je choisis mon plastique</a:t>
            </a:r>
            <a:endParaRPr lang="fr-FR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Je charge mon/mes fichiers(s)</a:t>
            </a:r>
            <a:endParaRPr lang="fr-FR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Je le configure mon modèle </a:t>
            </a:r>
            <a:endParaRPr lang="fr-FR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Je choisis l’épaisseur d’impression</a:t>
            </a:r>
            <a:endParaRPr lang="fr-FR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Je règle le taux de remplissage</a:t>
            </a:r>
            <a:endParaRPr lang="fr-FR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Je règle l’ajout de support</a:t>
            </a:r>
            <a:endParaRPr lang="fr-FR" sz="1800" b="0" strike="noStrike" spc="-1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lang="fr-FR" sz="1800" b="0" strike="noStrike" spc="-1">
                <a:solidFill>
                  <a:srgbClr val="000000"/>
                </a:solidFill>
                <a:latin typeface="Calibri"/>
              </a:rPr>
              <a:t>Je tranche</a:t>
            </a:r>
            <a:endParaRPr lang="fr-FR" sz="1800" b="0" strike="noStrike" spc="-1">
              <a:latin typeface="Arial"/>
            </a:endParaRPr>
          </a:p>
        </p:txBody>
      </p:sp>
      <p:sp>
        <p:nvSpPr>
          <p:cNvPr id="110" name="ZoneTexte 5"/>
          <p:cNvSpPr/>
          <p:nvPr/>
        </p:nvSpPr>
        <p:spPr>
          <a:xfrm>
            <a:off x="1581120" y="2575080"/>
            <a:ext cx="339480" cy="1582200"/>
          </a:xfrm>
          <a:prstGeom prst="rect">
            <a:avLst/>
          </a:prstGeom>
          <a:noFill/>
          <a:ln w="28575">
            <a:solidFill>
              <a:srgbClr val="5B9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5B9BD5"/>
                </a:solidFill>
                <a:latin typeface="Calibri"/>
              </a:rPr>
              <a:t>4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400" b="0" strike="noStrike" spc="-1">
              <a:latin typeface="Arial"/>
            </a:endParaRPr>
          </a:p>
        </p:txBody>
      </p:sp>
      <p:sp>
        <p:nvSpPr>
          <p:cNvPr id="111" name="ZoneTexte 6"/>
          <p:cNvSpPr/>
          <p:nvPr/>
        </p:nvSpPr>
        <p:spPr>
          <a:xfrm>
            <a:off x="7098840" y="2431080"/>
            <a:ext cx="230760" cy="30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5B9BD5"/>
                </a:solidFill>
                <a:latin typeface="Calibri"/>
              </a:rPr>
              <a:t>2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112" name="ZoneTexte 7"/>
          <p:cNvSpPr/>
          <p:nvPr/>
        </p:nvSpPr>
        <p:spPr>
          <a:xfrm>
            <a:off x="2415240" y="2096640"/>
            <a:ext cx="230760" cy="516600"/>
          </a:xfrm>
          <a:prstGeom prst="rect">
            <a:avLst/>
          </a:prstGeom>
          <a:noFill/>
          <a:ln w="28575">
            <a:solidFill>
              <a:srgbClr val="5B9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5B9BD5"/>
                </a:solidFill>
                <a:latin typeface="Calibri"/>
              </a:rPr>
              <a:t>3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113" name="ZoneTexte 8"/>
          <p:cNvSpPr/>
          <p:nvPr/>
        </p:nvSpPr>
        <p:spPr>
          <a:xfrm>
            <a:off x="7098840" y="2644920"/>
            <a:ext cx="230760" cy="30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5B9BD5"/>
                </a:solidFill>
                <a:latin typeface="Calibri"/>
              </a:rPr>
              <a:t>1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114" name="ZoneTexte 10"/>
          <p:cNvSpPr/>
          <p:nvPr/>
        </p:nvSpPr>
        <p:spPr>
          <a:xfrm>
            <a:off x="7098840" y="2204280"/>
            <a:ext cx="230760" cy="30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5B9BD5"/>
                </a:solidFill>
                <a:latin typeface="Calibri"/>
              </a:rPr>
              <a:t>5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115" name="ZoneTexte 11"/>
          <p:cNvSpPr/>
          <p:nvPr/>
        </p:nvSpPr>
        <p:spPr>
          <a:xfrm>
            <a:off x="5596560" y="3006000"/>
            <a:ext cx="546480" cy="455760"/>
          </a:xfrm>
          <a:prstGeom prst="rect">
            <a:avLst/>
          </a:prstGeom>
          <a:noFill/>
          <a:ln w="28575">
            <a:solidFill>
              <a:srgbClr val="5B9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endParaRPr lang="fr-FR" sz="18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fr-FR" sz="1400" b="0" strike="noStrike" spc="-1">
                <a:solidFill>
                  <a:srgbClr val="5B9BD5"/>
                </a:solidFill>
                <a:latin typeface="Calibri"/>
              </a:rPr>
              <a:t>6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116" name="ZoneTexte 13"/>
          <p:cNvSpPr/>
          <p:nvPr/>
        </p:nvSpPr>
        <p:spPr>
          <a:xfrm>
            <a:off x="6908400" y="2798640"/>
            <a:ext cx="230760" cy="303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fr-FR" sz="1400" b="0" strike="noStrike" spc="-1">
                <a:solidFill>
                  <a:srgbClr val="5B9BD5"/>
                </a:solidFill>
                <a:latin typeface="Calibri"/>
              </a:rPr>
              <a:t>7</a:t>
            </a:r>
            <a:endParaRPr lang="fr-FR" sz="1400" b="0" strike="noStrike" spc="-1">
              <a:latin typeface="Arial"/>
            </a:endParaRPr>
          </a:p>
        </p:txBody>
      </p:sp>
      <p:sp>
        <p:nvSpPr>
          <p:cNvPr id="117" name="ZoneTexte 14"/>
          <p:cNvSpPr/>
          <p:nvPr/>
        </p:nvSpPr>
        <p:spPr>
          <a:xfrm>
            <a:off x="5596560" y="4915800"/>
            <a:ext cx="1941840" cy="455760"/>
          </a:xfrm>
          <a:prstGeom prst="rect">
            <a:avLst/>
          </a:prstGeom>
          <a:noFill/>
          <a:ln w="28575">
            <a:solidFill>
              <a:srgbClr val="5B9BD5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fr-FR" sz="1400" b="0" strike="noStrike" spc="-1">
                <a:solidFill>
                  <a:srgbClr val="5B9BD5"/>
                </a:solidFill>
                <a:latin typeface="Calibri"/>
              </a:rPr>
              <a:t>8</a:t>
            </a:r>
            <a:endParaRPr lang="fr-FR" sz="1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fr-FR" sz="1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803</TotalTime>
  <Words>645</Words>
  <Application>Microsoft Office PowerPoint</Application>
  <PresentationFormat>Grand écran</PresentationFormat>
  <Paragraphs>198</Paragraphs>
  <Slides>24</Slides>
  <Notes>0</Notes>
  <HiddenSlides>1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24</vt:i4>
      </vt:variant>
    </vt:vector>
  </HeadingPairs>
  <TitlesOfParts>
    <vt:vector size="34" baseType="lpstr">
      <vt:lpstr>Arial</vt:lpstr>
      <vt:lpstr>Calibri</vt:lpstr>
      <vt:lpstr>Calibri Light</vt:lpstr>
      <vt:lpstr>DejaVu Sans</vt:lpstr>
      <vt:lpstr>StarSymbol</vt:lpstr>
      <vt:lpstr>Symbol</vt:lpstr>
      <vt:lpstr>Times New Roman</vt:lpstr>
      <vt:lpstr>Wingdings</vt:lpstr>
      <vt:lpstr>Office Theme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8) Sécurité</vt:lpstr>
      <vt:lpstr>Imprimantes – Mise en marche</vt:lpstr>
      <vt:lpstr>Imprimantes – Mise en marche</vt:lpstr>
      <vt:lpstr>Imprimante – Changer le filament</vt:lpstr>
      <vt:lpstr>Imprimante – Démarrer l’impression</vt:lpstr>
      <vt:lpstr>Imprimante – Remarques</vt:lpstr>
    </vt:vector>
  </TitlesOfParts>
  <Company>Thales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L'INK-Elancourt</dc:title>
  <dc:subject/>
  <dc:creator>Maxence ANTONCZYK</dc:creator>
  <dc:description/>
  <cp:lastModifiedBy>Maxence ANTONCZYK</cp:lastModifiedBy>
  <cp:revision>39</cp:revision>
  <dcterms:created xsi:type="dcterms:W3CDTF">2021-02-17T08:38:46Z</dcterms:created>
  <dcterms:modified xsi:type="dcterms:W3CDTF">2023-01-17T06:33:00Z</dcterms:modified>
  <dc:language>fr-FR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16</vt:i4>
  </property>
</Properties>
</file>